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688" r:id="rId4"/>
  </p:sldMasterIdLst>
  <p:notesMasterIdLst>
    <p:notesMasterId r:id="rId15"/>
  </p:notesMasterIdLst>
  <p:sldIdLst>
    <p:sldId id="267" r:id="rId5"/>
    <p:sldId id="268" r:id="rId6"/>
    <p:sldId id="279" r:id="rId7"/>
    <p:sldId id="269" r:id="rId8"/>
    <p:sldId id="270" r:id="rId9"/>
    <p:sldId id="271" r:id="rId10"/>
    <p:sldId id="276" r:id="rId11"/>
    <p:sldId id="273" r:id="rId12"/>
    <p:sldId id="274" r:id="rId13"/>
    <p:sldId id="275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Palatino Linotype" panose="02040502050505030304" pitchFamily="18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35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50fe29062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b50fe29062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50fe29062_1_115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b50fe29062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50fe29062_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50fe29062_6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673094CF-4B9E-162A-5220-A9EB24CAF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50fe29062_6_23:notes">
            <a:extLst>
              <a:ext uri="{FF2B5EF4-FFF2-40B4-BE49-F238E27FC236}">
                <a16:creationId xmlns:a16="http://schemas.microsoft.com/office/drawing/2014/main" id="{4C93EF40-2BA4-C03C-0B0F-61C4AE632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50fe29062_6_23:notes">
            <a:extLst>
              <a:ext uri="{FF2B5EF4-FFF2-40B4-BE49-F238E27FC236}">
                <a16:creationId xmlns:a16="http://schemas.microsoft.com/office/drawing/2014/main" id="{04809539-005E-89E1-6239-39E16CC3FD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17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50fe29062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50fe29062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50fe29062_5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b50fe29062_5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50fe29062_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50fe29062_6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3035FF47-0021-2600-2A03-C2ED536A4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50fe29062_6_31:notes">
            <a:extLst>
              <a:ext uri="{FF2B5EF4-FFF2-40B4-BE49-F238E27FC236}">
                <a16:creationId xmlns:a16="http://schemas.microsoft.com/office/drawing/2014/main" id="{6F7C1125-2F7F-8B4B-3B15-9924D39EC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50fe29062_6_31:notes">
            <a:extLst>
              <a:ext uri="{FF2B5EF4-FFF2-40B4-BE49-F238E27FC236}">
                <a16:creationId xmlns:a16="http://schemas.microsoft.com/office/drawing/2014/main" id="{1D34EB61-9611-06F5-B3D4-30A8362CA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58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50fe29062_5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b50fe29062_5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50fe29062_3_121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b50fe29062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734"/>
            <a:ext cx="4575531" cy="34289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726001" y="699536"/>
            <a:ext cx="7691996" cy="4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/>
          <p:nvPr/>
        </p:nvSpPr>
        <p:spPr>
          <a:xfrm>
            <a:off x="2361" y="12"/>
            <a:ext cx="9134078" cy="5129325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4"/>
          <p:cNvSpPr txBox="1">
            <a:spLocks noGrp="1"/>
          </p:cNvSpPr>
          <p:nvPr>
            <p:ph type="title"/>
          </p:nvPr>
        </p:nvSpPr>
        <p:spPr>
          <a:xfrm>
            <a:off x="5511202" y="1002362"/>
            <a:ext cx="2846343" cy="3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Botteghino mondiale</a:t>
            </a:r>
            <a:endParaRPr/>
          </a:p>
        </p:txBody>
      </p:sp>
      <p:sp>
        <p:nvSpPr>
          <p:cNvPr id="307" name="Google Shape;307;p54"/>
          <p:cNvSpPr txBox="1"/>
          <p:nvPr/>
        </p:nvSpPr>
        <p:spPr>
          <a:xfrm>
            <a:off x="5530983" y="1809743"/>
            <a:ext cx="2806800" cy="16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botteghino mondiale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è un  indicatore chiave del successo di  un ﬁlm. Esploreremo come i ﬁlm di  diversi generi e classiﬁcazioni PG si  comportano al botteghino in tutto  il mondo.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675" y="1619626"/>
            <a:ext cx="2136700" cy="32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61" name="Google Shape;361;p62"/>
          <p:cNvSpPr txBox="1">
            <a:spLocks noGrp="1"/>
          </p:cNvSpPr>
          <p:nvPr>
            <p:ph type="title"/>
          </p:nvPr>
        </p:nvSpPr>
        <p:spPr>
          <a:xfrm>
            <a:off x="431656" y="281546"/>
            <a:ext cx="7808702" cy="61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75" rIns="0" bIns="0" anchor="t" anchorCtr="0">
            <a:spAutoFit/>
          </a:bodyPr>
          <a:lstStyle/>
          <a:p>
            <a:pPr marL="25400" marR="12700" lvl="0" indent="0" algn="l" rtl="0">
              <a:lnSpc>
                <a:spcPct val="10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 </a:t>
            </a:r>
            <a:r>
              <a:rPr lang="en-GB" sz="3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utilizzati</a:t>
            </a:r>
            <a:r>
              <a:rPr lang="en-GB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GB" sz="3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8F95DD3-FBF4-CC1C-78A6-09A6D0AF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1" y="2565815"/>
            <a:ext cx="885825" cy="885825"/>
          </a:xfrm>
          <a:prstGeom prst="rect">
            <a:avLst/>
          </a:prstGeom>
        </p:spPr>
      </p:pic>
      <p:pic>
        <p:nvPicPr>
          <p:cNvPr id="1028" name="Picture 4" descr="Wikidata - Wikipedia">
            <a:extLst>
              <a:ext uri="{FF2B5EF4-FFF2-40B4-BE49-F238E27FC236}">
                <a16:creationId xmlns:a16="http://schemas.microsoft.com/office/drawing/2014/main" id="{4813209D-6D9B-A45B-1043-0ED7A076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66" y="1326117"/>
            <a:ext cx="1927077" cy="13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 Experience from 3 years of Kaggle | by Vishnu U | MLearning.ai | Medium">
            <a:extLst>
              <a:ext uri="{FF2B5EF4-FFF2-40B4-BE49-F238E27FC236}">
                <a16:creationId xmlns:a16="http://schemas.microsoft.com/office/drawing/2014/main" id="{68DCCD14-77AB-E470-D383-852A644D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09" y="2690671"/>
            <a:ext cx="1748132" cy="11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>
            <a:extLst>
              <a:ext uri="{FF2B5EF4-FFF2-40B4-BE49-F238E27FC236}">
                <a16:creationId xmlns:a16="http://schemas.microsoft.com/office/drawing/2014/main" id="{420D0484-5610-F5BD-9EA6-139E8DE444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8" name="Picture 14" descr="Part 1. Layout | Dash for Python Documentation | Plotly">
            <a:extLst>
              <a:ext uri="{FF2B5EF4-FFF2-40B4-BE49-F238E27FC236}">
                <a16:creationId xmlns:a16="http://schemas.microsoft.com/office/drawing/2014/main" id="{74A1A9FB-D307-2E60-9DFA-F0DE931F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89" y="3423081"/>
            <a:ext cx="2598707" cy="86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ndas (software) - Wikipedia">
            <a:extLst>
              <a:ext uri="{FF2B5EF4-FFF2-40B4-BE49-F238E27FC236}">
                <a16:creationId xmlns:a16="http://schemas.microsoft.com/office/drawing/2014/main" id="{CF46EF89-3536-2020-0436-D195A863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59" y="818445"/>
            <a:ext cx="2598707" cy="10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07F9D8-1DE2-CD7F-6011-796B12CE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5" y="762469"/>
            <a:ext cx="8722709" cy="3618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>
          <a:extLst>
            <a:ext uri="{FF2B5EF4-FFF2-40B4-BE49-F238E27FC236}">
              <a16:creationId xmlns:a16="http://schemas.microsoft.com/office/drawing/2014/main" id="{56D99EDC-84CC-CC53-EF5C-310E44BA0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nking">
            <a:hlinkClick r:id="" action="ppaction://media"/>
            <a:extLst>
              <a:ext uri="{FF2B5EF4-FFF2-40B4-BE49-F238E27FC236}">
                <a16:creationId xmlns:a16="http://schemas.microsoft.com/office/drawing/2014/main" id="{4805751F-066E-D535-7997-B75D2B5E4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1748" y="598194"/>
            <a:ext cx="8420503" cy="39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p anni">
            <a:hlinkClick r:id="" action="ppaction://media"/>
            <a:extLst>
              <a:ext uri="{FF2B5EF4-FFF2-40B4-BE49-F238E27FC236}">
                <a16:creationId xmlns:a16="http://schemas.microsoft.com/office/drawing/2014/main" id="{7105986E-6EE9-824D-5524-3B8BF6875A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262" y="473210"/>
            <a:ext cx="7461475" cy="4197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57"/>
          <p:cNvGrpSpPr/>
          <p:nvPr/>
        </p:nvGrpSpPr>
        <p:grpSpPr>
          <a:xfrm>
            <a:off x="4566965" y="12"/>
            <a:ext cx="4565058" cy="5131606"/>
            <a:chOff x="2924126" y="8"/>
            <a:chExt cx="2922905" cy="3288029"/>
          </a:xfrm>
        </p:grpSpPr>
        <p:sp>
          <p:nvSpPr>
            <p:cNvPr id="325" name="Google Shape;325;p57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 extrusionOk="0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" name="Google Shape;326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2589" y="365330"/>
              <a:ext cx="2076270" cy="25451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57"/>
          <p:cNvSpPr txBox="1">
            <a:spLocks noGrp="1"/>
          </p:cNvSpPr>
          <p:nvPr>
            <p:ph type="title"/>
          </p:nvPr>
        </p:nvSpPr>
        <p:spPr>
          <a:xfrm>
            <a:off x="706767" y="948799"/>
            <a:ext cx="3195441" cy="42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8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/>
              <a:t>La Mappa degli Attori</a:t>
            </a:r>
            <a:endParaRPr sz="2500" dirty="0"/>
          </a:p>
        </p:txBody>
      </p:sp>
      <p:sp>
        <p:nvSpPr>
          <p:cNvPr id="328" name="Google Shape;328;p57"/>
          <p:cNvSpPr txBox="1"/>
          <p:nvPr/>
        </p:nvSpPr>
        <p:spPr>
          <a:xfrm>
            <a:off x="706776" y="1976129"/>
            <a:ext cx="31746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marR="12700" lvl="0" indent="0" algn="l" rtl="0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Grazie alla visualizzazione dei dati,  esploreremo la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geograﬁa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cinema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 scoprendo gli stati di nascita degli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attori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 le loro inﬂuenze sul mondo del  cinema. Un viaggio emozionante  attraverso le terre di origine delle stelle  dello schermo.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8A94350-4A12-7E03-F6D6-809F5F42F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" b="14147"/>
          <a:stretch/>
        </p:blipFill>
        <p:spPr>
          <a:xfrm>
            <a:off x="914016" y="562841"/>
            <a:ext cx="7315968" cy="4017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49F7E24F-E010-05B6-A962-41CFEDE12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ppa attori">
            <a:hlinkClick r:id="" action="ppaction://media"/>
            <a:extLst>
              <a:ext uri="{FF2B5EF4-FFF2-40B4-BE49-F238E27FC236}">
                <a16:creationId xmlns:a16="http://schemas.microsoft.com/office/drawing/2014/main" id="{AC358870-4374-7774-56DA-01A079C2B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284" y="549159"/>
            <a:ext cx="7191432" cy="40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>
            <a:spLocks noGrp="1"/>
          </p:cNvSpPr>
          <p:nvPr>
            <p:ph type="title"/>
          </p:nvPr>
        </p:nvSpPr>
        <p:spPr>
          <a:xfrm>
            <a:off x="5511030" y="1002346"/>
            <a:ext cx="2621214" cy="191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25" rIns="0" bIns="0" anchor="t" anchorCtr="0">
            <a:spAutoFit/>
          </a:bodyPr>
          <a:lstStyle/>
          <a:p>
            <a:pPr marL="25400" marR="1270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</a:rPr>
              <a:t>Celebrazione del Cinema e  </a:t>
            </a:r>
            <a:r>
              <a:rPr lang="it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dei Dati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" marR="127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1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Insieme abbiamo celebrato la  magia del cinema e dei dati,  esplorando nuove prospettive e  connessioni che arricchiscono la  nostra comprensione del mondo  cinematograﬁco. Continuate a  esplorare e a lasciarvi ispirare!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/>
          <p:nvPr/>
        </p:nvSpPr>
        <p:spPr>
          <a:xfrm>
            <a:off x="2360" y="0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5845213" y="0"/>
                </a:moveTo>
                <a:lnTo>
                  <a:pt x="5453367" y="0"/>
                </a:lnTo>
                <a:lnTo>
                  <a:pt x="5453367" y="391160"/>
                </a:lnTo>
                <a:lnTo>
                  <a:pt x="5453367" y="2895600"/>
                </a:lnTo>
                <a:lnTo>
                  <a:pt x="3865029" y="2895600"/>
                </a:lnTo>
                <a:lnTo>
                  <a:pt x="3865029" y="2894457"/>
                </a:lnTo>
                <a:lnTo>
                  <a:pt x="1980222" y="2894457"/>
                </a:lnTo>
                <a:lnTo>
                  <a:pt x="1980222" y="2895600"/>
                </a:lnTo>
                <a:lnTo>
                  <a:pt x="391858" y="2895600"/>
                </a:lnTo>
                <a:lnTo>
                  <a:pt x="391858" y="391160"/>
                </a:lnTo>
                <a:lnTo>
                  <a:pt x="1980222" y="391160"/>
                </a:lnTo>
                <a:lnTo>
                  <a:pt x="1980222" y="392595"/>
                </a:lnTo>
                <a:lnTo>
                  <a:pt x="3865029" y="392595"/>
                </a:lnTo>
                <a:lnTo>
                  <a:pt x="3865029" y="391160"/>
                </a:lnTo>
                <a:lnTo>
                  <a:pt x="5453367" y="391160"/>
                </a:lnTo>
                <a:lnTo>
                  <a:pt x="5453367" y="0"/>
                </a:lnTo>
                <a:lnTo>
                  <a:pt x="3776573" y="0"/>
                </a:lnTo>
                <a:lnTo>
                  <a:pt x="2068664" y="25"/>
                </a:lnTo>
                <a:lnTo>
                  <a:pt x="0" y="0"/>
                </a:lnTo>
                <a:lnTo>
                  <a:pt x="0" y="391160"/>
                </a:lnTo>
                <a:lnTo>
                  <a:pt x="0" y="2895600"/>
                </a:lnTo>
                <a:lnTo>
                  <a:pt x="0" y="3288030"/>
                </a:lnTo>
                <a:lnTo>
                  <a:pt x="2068664" y="3288030"/>
                </a:lnTo>
                <a:lnTo>
                  <a:pt x="2068664" y="3287014"/>
                </a:lnTo>
                <a:lnTo>
                  <a:pt x="3776573" y="3287014"/>
                </a:lnTo>
                <a:lnTo>
                  <a:pt x="3776573" y="3288030"/>
                </a:lnTo>
                <a:lnTo>
                  <a:pt x="5845213" y="3288030"/>
                </a:lnTo>
                <a:lnTo>
                  <a:pt x="5845213" y="2895600"/>
                </a:lnTo>
                <a:lnTo>
                  <a:pt x="5845213" y="391160"/>
                </a:lnTo>
                <a:lnTo>
                  <a:pt x="58452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52" name="Google Shape;352;p6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25" rIns="0" bIns="0" anchor="t" anchorCtr="0">
            <a:spAutoFit/>
          </a:bodyPr>
          <a:lstStyle/>
          <a:p>
            <a:pPr marL="0" marR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Grazie per Essere Stati Parte di  Questa Magia</a:t>
            </a:r>
            <a:endParaRPr dirty="0"/>
          </a:p>
          <a:p>
            <a:pPr marL="800100" marR="81280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it" sz="1200" b="0" dirty="0">
                <a:latin typeface="Century Gothic"/>
                <a:ea typeface="Century Gothic"/>
                <a:cs typeface="Century Gothic"/>
                <a:sym typeface="Century Gothic"/>
              </a:rPr>
              <a:t>Concludiamo questa magica avventura nel mondo del  cinema e dei dati con un sentito ringraziamento. Speriamo  che questa esperienza abbia accresciuto la vostra passione  per le storie raccontate sul grande schermo. Arrivederci!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164</Words>
  <Application>Microsoft Office PowerPoint</Application>
  <PresentationFormat>Presentazione su schermo (16:9)</PresentationFormat>
  <Paragraphs>9</Paragraphs>
  <Slides>10</Slides>
  <Notes>10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Trebuchet MS</vt:lpstr>
      <vt:lpstr>Arial</vt:lpstr>
      <vt:lpstr>Century Gothic</vt:lpstr>
      <vt:lpstr>Palatino Linotype</vt:lpstr>
      <vt:lpstr>Calibri</vt:lpstr>
      <vt:lpstr>Office Theme</vt:lpstr>
      <vt:lpstr>Office Theme</vt:lpstr>
      <vt:lpstr>Office Theme</vt:lpstr>
      <vt:lpstr>Office Theme</vt:lpstr>
      <vt:lpstr>Botteghino mondiale</vt:lpstr>
      <vt:lpstr>Presentazione standard di PowerPoint</vt:lpstr>
      <vt:lpstr>Presentazione standard di PowerPoint</vt:lpstr>
      <vt:lpstr>Presentazione standard di PowerPoint</vt:lpstr>
      <vt:lpstr>La Mappa degli Attori</vt:lpstr>
      <vt:lpstr>Presentazione standard di PowerPoint</vt:lpstr>
      <vt:lpstr>Presentazione standard di PowerPoint</vt:lpstr>
      <vt:lpstr>Celebrazione del Cinema e  dei Dati Insieme abbiamo celebrato la  magia del cinema e dei dati,  esplorando nuove prospettive e  connessioni che arricchiscono la  nostra comprensione del mondo  cinematograﬁco. Continuate a  esplorare e a lasciarvi ispirare!</vt:lpstr>
      <vt:lpstr>Grazie per Essere Stati Parte di  Questa Magia Concludiamo questa magica avventura nel mondo del  cinema e dei dati con un sentito ringraziamento. Speriamo  che questa esperienza abbia accresciuto la vostra passione  per le storie raccontate sul grande schermo. Arrivederci!</vt:lpstr>
      <vt:lpstr>Tool utilizzati: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serigne mbaye</dc:creator>
  <cp:lastModifiedBy>Serigne Darou Mbaye</cp:lastModifiedBy>
  <cp:revision>5</cp:revision>
  <dcterms:modified xsi:type="dcterms:W3CDTF">2024-02-03T13:37:03Z</dcterms:modified>
</cp:coreProperties>
</file>